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7" r:id="rId2"/>
    <p:sldId id="256" r:id="rId3"/>
    <p:sldId id="257" r:id="rId4"/>
    <p:sldId id="258" r:id="rId5"/>
    <p:sldId id="260" r:id="rId6"/>
    <p:sldId id="261" r:id="rId7"/>
    <p:sldId id="270" r:id="rId8"/>
    <p:sldId id="262" r:id="rId9"/>
    <p:sldId id="263" r:id="rId10"/>
    <p:sldId id="271" r:id="rId11"/>
    <p:sldId id="264" r:id="rId12"/>
    <p:sldId id="266" r:id="rId13"/>
    <p:sldId id="265" r:id="rId14"/>
    <p:sldId id="273" r:id="rId15"/>
    <p:sldId id="272" r:id="rId16"/>
    <p:sldId id="268" r:id="rId17"/>
    <p:sldId id="269"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18" autoAdjust="0"/>
  </p:normalViewPr>
  <p:slideViewPr>
    <p:cSldViewPr>
      <p:cViewPr varScale="1">
        <p:scale>
          <a:sx n="70" d="100"/>
          <a:sy n="70" d="100"/>
        </p:scale>
        <p:origin x="-13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CC4C0-5E27-4BE7-9B93-AF59C88A0992}" type="datetimeFigureOut">
              <a:rPr lang="fr-FR" smtClean="0"/>
              <a:pPr/>
              <a:t>18/01/2019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75DC6-3B1E-4336-B72F-277B378D6A0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275DC6-3B1E-4336-B72F-277B378D6A0E}"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6738CC6-FA62-4BEE-9178-61A27102F16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9BC5E60-FDC5-460A-9344-3BA76E172750}"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6738CC6-FA62-4BEE-9178-61A27102F164}"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9BC5E60-FDC5-460A-9344-3BA76E172750}" type="datetimeFigureOut">
              <a:rPr lang="fr-FR" smtClean="0"/>
              <a:pPr/>
              <a:t>18/01/2019</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738CC6-FA62-4BEE-9178-61A27102F16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204864"/>
            <a:ext cx="7221488" cy="1143000"/>
          </a:xfrm>
        </p:spPr>
        <p:txBody>
          <a:bodyPr>
            <a:noAutofit/>
          </a:bodyPr>
          <a:lstStyle/>
          <a:p>
            <a:r>
              <a:rPr lang="fr-FR" dirty="0" smtClean="0"/>
              <a:t>Conduite à tenir face aux incidents et accidents</a:t>
            </a:r>
            <a:endParaRPr lang="fr-FR" dirty="0"/>
          </a:p>
        </p:txBody>
      </p:sp>
      <p:pic>
        <p:nvPicPr>
          <p:cNvPr id="3"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
        <p:nvSpPr>
          <p:cNvPr id="4" name="ZoneTexte 3"/>
          <p:cNvSpPr txBox="1"/>
          <p:nvPr/>
        </p:nvSpPr>
        <p:spPr>
          <a:xfrm>
            <a:off x="611560" y="5805264"/>
            <a:ext cx="2088232" cy="369332"/>
          </a:xfrm>
          <a:prstGeom prst="rect">
            <a:avLst/>
          </a:prstGeom>
          <a:noFill/>
        </p:spPr>
        <p:txBody>
          <a:bodyPr wrap="square" rtlCol="0">
            <a:spAutoFit/>
          </a:bodyPr>
          <a:lstStyle/>
          <a:p>
            <a:r>
              <a:rPr lang="fr-FR" dirty="0" smtClean="0"/>
              <a:t>TC 10 P</a:t>
            </a:r>
            <a:endParaRPr lang="fr-F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183880" cy="1051560"/>
          </a:xfrm>
        </p:spPr>
        <p:txBody>
          <a:bodyPr>
            <a:normAutofit fontScale="90000"/>
          </a:bodyPr>
          <a:lstStyle/>
          <a:p>
            <a:r>
              <a:rPr lang="fr-FR" sz="4000" dirty="0" smtClean="0"/>
              <a:t>Conduite à tenir systématique</a:t>
            </a:r>
            <a:endParaRPr lang="fr-FR" sz="4000" dirty="0"/>
          </a:p>
        </p:txBody>
      </p:sp>
      <p:sp>
        <p:nvSpPr>
          <p:cNvPr id="4" name="ZoneTexte 3"/>
          <p:cNvSpPr txBox="1"/>
          <p:nvPr/>
        </p:nvSpPr>
        <p:spPr>
          <a:xfrm>
            <a:off x="1043608" y="2276872"/>
            <a:ext cx="6696744" cy="523220"/>
          </a:xfrm>
          <a:prstGeom prst="rect">
            <a:avLst/>
          </a:prstGeom>
          <a:noFill/>
        </p:spPr>
        <p:txBody>
          <a:bodyPr wrap="square" rtlCol="0">
            <a:spAutoFit/>
          </a:bodyPr>
          <a:lstStyle/>
          <a:p>
            <a:r>
              <a:rPr lang="fr-FR" sz="2800" dirty="0" err="1" smtClean="0"/>
              <a:t>Catsys</a:t>
            </a:r>
            <a:r>
              <a:rPr lang="fr-FR" sz="2800" dirty="0" smtClean="0"/>
              <a:t> 1 : prise en charge du groupe</a:t>
            </a:r>
            <a:endParaRPr lang="fr-FR" sz="2800" dirty="0"/>
          </a:p>
        </p:txBody>
      </p:sp>
      <p:sp>
        <p:nvSpPr>
          <p:cNvPr id="5" name="ZoneTexte 4"/>
          <p:cNvSpPr txBox="1"/>
          <p:nvPr/>
        </p:nvSpPr>
        <p:spPr>
          <a:xfrm>
            <a:off x="1043608" y="3717032"/>
            <a:ext cx="6120680" cy="523220"/>
          </a:xfrm>
          <a:prstGeom prst="rect">
            <a:avLst/>
          </a:prstGeom>
          <a:noFill/>
        </p:spPr>
        <p:txBody>
          <a:bodyPr wrap="square" rtlCol="0">
            <a:spAutoFit/>
          </a:bodyPr>
          <a:lstStyle/>
          <a:p>
            <a:r>
              <a:rPr lang="fr-FR" sz="2800" dirty="0" smtClean="0"/>
              <a:t>Catsys2 : prise en charge de la victime</a:t>
            </a:r>
            <a:endParaRPr lang="fr-FR" sz="2800" dirty="0"/>
          </a:p>
        </p:txBody>
      </p:sp>
      <p:pic>
        <p:nvPicPr>
          <p:cNvPr id="6"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acky\Desktop\clip_image002.jpg"/>
          <p:cNvPicPr>
            <a:picLocks noChangeAspect="1" noChangeArrowheads="1"/>
          </p:cNvPicPr>
          <p:nvPr/>
        </p:nvPicPr>
        <p:blipFill>
          <a:blip r:embed="rId4" cstate="print"/>
          <a:srcRect/>
          <a:stretch>
            <a:fillRect/>
          </a:stretch>
        </p:blipFill>
        <p:spPr bwMode="auto">
          <a:xfrm>
            <a:off x="7092280" y="5877272"/>
            <a:ext cx="1571625" cy="692696"/>
          </a:xfrm>
          <a:prstGeom prst="rect">
            <a:avLst/>
          </a:prstGeom>
          <a:noFill/>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08720"/>
            <a:ext cx="8229600" cy="1143000"/>
          </a:xfrm>
        </p:spPr>
        <p:txBody>
          <a:bodyPr>
            <a:normAutofit fontScale="90000"/>
          </a:bodyPr>
          <a:lstStyle/>
          <a:p>
            <a:r>
              <a:rPr lang="fr-FR" dirty="0"/>
              <a:t>La trousse de secours du randonneur doit contenir ...</a:t>
            </a:r>
            <a:br>
              <a:rPr lang="fr-FR" dirty="0"/>
            </a:br>
            <a:endParaRPr lang="fr-FR" dirty="0"/>
          </a:p>
        </p:txBody>
      </p:sp>
      <p:pic>
        <p:nvPicPr>
          <p:cNvPr id="20482" name="Picture 2" descr="La trousse de secours sanitaire contient le matÃ©riel indispensable au randonneur. CrÃ©dit : Fotolia"/>
          <p:cNvPicPr>
            <a:picLocks noChangeAspect="1" noChangeArrowheads="1"/>
          </p:cNvPicPr>
          <p:nvPr/>
        </p:nvPicPr>
        <p:blipFill>
          <a:blip r:embed="rId2" cstate="print"/>
          <a:srcRect/>
          <a:stretch>
            <a:fillRect/>
          </a:stretch>
        </p:blipFill>
        <p:spPr bwMode="auto">
          <a:xfrm>
            <a:off x="755576" y="1772816"/>
            <a:ext cx="7288454" cy="3816424"/>
          </a:xfrm>
          <a:prstGeom prst="rect">
            <a:avLst/>
          </a:prstGeom>
          <a:noFill/>
        </p:spPr>
      </p:pic>
      <p:pic>
        <p:nvPicPr>
          <p:cNvPr id="4" name="Picture 2" descr="C:\Users\Jacky\Desktop\clip_image002.jpg"/>
          <p:cNvPicPr>
            <a:picLocks noChangeAspect="1" noChangeArrowheads="1"/>
          </p:cNvPicPr>
          <p:nvPr/>
        </p:nvPicPr>
        <p:blipFill>
          <a:blip r:embed="rId3"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5112568"/>
          </a:xfrm>
        </p:spPr>
        <p:txBody>
          <a:bodyPr>
            <a:noAutofit/>
          </a:bodyPr>
          <a:lstStyle/>
          <a:p>
            <a:r>
              <a:rPr lang="fr-FR" sz="2000" dirty="0"/>
              <a:t>La trousse de secours du randonneur doit contenir </a:t>
            </a:r>
            <a:r>
              <a:rPr lang="fr-FR" sz="2000" dirty="0" smtClean="0"/>
              <a:t>...</a:t>
            </a:r>
          </a:p>
          <a:p>
            <a:endParaRPr lang="fr-FR" sz="2000" dirty="0"/>
          </a:p>
          <a:p>
            <a:r>
              <a:rPr lang="fr-FR" sz="2000" dirty="0"/>
              <a:t>Un antalgique type paracétamol, sauf contre-indication médicale (l'aspirine ou les anti-inflammatoires sont à éviter</a:t>
            </a:r>
            <a:r>
              <a:rPr lang="fr-FR" sz="2000" dirty="0" smtClean="0"/>
              <a:t>)</a:t>
            </a:r>
          </a:p>
          <a:p>
            <a:endParaRPr lang="fr-FR" sz="2000" dirty="0"/>
          </a:p>
          <a:p>
            <a:r>
              <a:rPr lang="fr-FR" sz="2000" dirty="0"/>
              <a:t>Un lot de pansements prédécoupés de diverses tailles et </a:t>
            </a:r>
            <a:r>
              <a:rPr lang="fr-FR" sz="2000" dirty="0" smtClean="0"/>
              <a:t>imperméables</a:t>
            </a:r>
          </a:p>
          <a:p>
            <a:endParaRPr lang="fr-FR" sz="2000" dirty="0"/>
          </a:p>
          <a:p>
            <a:r>
              <a:rPr lang="fr-FR" sz="2000" dirty="0"/>
              <a:t>Un lot de 10 compresses 10*10 en sachet </a:t>
            </a:r>
            <a:r>
              <a:rPr lang="fr-FR" sz="2000" dirty="0" smtClean="0"/>
              <a:t>unitaire</a:t>
            </a:r>
          </a:p>
          <a:p>
            <a:endParaRPr lang="fr-FR" sz="2000" dirty="0"/>
          </a:p>
          <a:p>
            <a:r>
              <a:rPr lang="fr-FR" sz="2000" dirty="0"/>
              <a:t>Une bande de 5cm et une de 10cm, type Velpeau ou </a:t>
            </a:r>
            <a:r>
              <a:rPr lang="fr-FR" sz="2000" dirty="0" err="1"/>
              <a:t>Nylex</a:t>
            </a:r>
            <a:r>
              <a:rPr lang="fr-FR" sz="2000" dirty="0"/>
              <a:t> </a:t>
            </a:r>
            <a:endParaRPr lang="fr-FR" sz="2000" dirty="0" smtClean="0"/>
          </a:p>
          <a:p>
            <a:endParaRPr lang="fr-FR" sz="2000" dirty="0"/>
          </a:p>
          <a:p>
            <a:r>
              <a:rPr lang="fr-FR" sz="2000" dirty="0"/>
              <a:t>Un rouleau de sparadrap ou équivalent </a:t>
            </a:r>
            <a:r>
              <a:rPr lang="fr-FR" sz="2000" dirty="0" smtClean="0"/>
              <a:t>si traumatisme</a:t>
            </a:r>
          </a:p>
          <a:p>
            <a:endParaRPr lang="fr-FR" sz="1800" dirty="0"/>
          </a:p>
          <a:p>
            <a:endParaRPr lang="fr-FR" sz="1600"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1124744"/>
            <a:ext cx="8183880" cy="4968552"/>
          </a:xfrm>
        </p:spPr>
        <p:txBody>
          <a:bodyPr>
            <a:normAutofit/>
          </a:bodyPr>
          <a:lstStyle/>
          <a:p>
            <a:r>
              <a:rPr lang="fr-FR" sz="2200" dirty="0" smtClean="0"/>
              <a:t>Des bandelettes pour suture de plaies superficielles en attente de diagnostic médical </a:t>
            </a:r>
          </a:p>
          <a:p>
            <a:r>
              <a:rPr lang="fr-FR" sz="2200" dirty="0" smtClean="0"/>
              <a:t>Du savon liquide pour laver une plaie des souillures et des germes associés  </a:t>
            </a:r>
          </a:p>
          <a:p>
            <a:r>
              <a:rPr lang="fr-FR" sz="2200" dirty="0" smtClean="0"/>
              <a:t>Des pansements dit "seconde peau" pour protéger une ampoule </a:t>
            </a:r>
          </a:p>
          <a:p>
            <a:r>
              <a:rPr lang="fr-FR" sz="2200" dirty="0" smtClean="0"/>
              <a:t>Une crème apaisante contre les piqures d'insectes </a:t>
            </a:r>
          </a:p>
          <a:p>
            <a:r>
              <a:rPr lang="fr-FR" sz="2200" dirty="0" smtClean="0"/>
              <a:t>Un collyre anti UV </a:t>
            </a:r>
          </a:p>
          <a:p>
            <a:r>
              <a:rPr lang="fr-FR" sz="2200" dirty="0" smtClean="0"/>
              <a:t>Un pro biotique en cas de diarrhée (ultra-levure 200 3x/j)</a:t>
            </a:r>
          </a:p>
          <a:p>
            <a:r>
              <a:rPr lang="fr-FR" sz="2200" dirty="0" smtClean="0"/>
              <a:t>Un tube de granule ARNICA 9 CH, dix granules à sucer si traumatisme </a:t>
            </a:r>
          </a:p>
          <a:p>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183880" cy="4187952"/>
          </a:xfrm>
        </p:spPr>
        <p:txBody>
          <a:bodyPr/>
          <a:lstStyle/>
          <a:p>
            <a:r>
              <a:rPr lang="fr-FR" sz="2000" dirty="0" smtClean="0"/>
              <a:t>Du sucre en emballage individuel</a:t>
            </a:r>
          </a:p>
          <a:p>
            <a:endParaRPr lang="fr-FR" sz="2000" dirty="0" smtClean="0"/>
          </a:p>
          <a:p>
            <a:r>
              <a:rPr lang="fr-FR" sz="2000" dirty="0" smtClean="0"/>
              <a:t>Un tire-tique, aiguilles et ciseaux</a:t>
            </a:r>
          </a:p>
          <a:p>
            <a:endParaRPr lang="fr-FR" sz="2000" dirty="0" smtClean="0"/>
          </a:p>
          <a:p>
            <a:r>
              <a:rPr lang="fr-FR" sz="2000" dirty="0" smtClean="0"/>
              <a:t>Une couverture de survie solide et de grande taille</a:t>
            </a:r>
          </a:p>
          <a:p>
            <a:endParaRPr lang="fr-FR" sz="2000" dirty="0" smtClean="0"/>
          </a:p>
          <a:p>
            <a:r>
              <a:rPr lang="fr-FR" sz="2000" dirty="0" smtClean="0"/>
              <a:t>Un sac poubelle pour les déchets à ramener</a:t>
            </a:r>
          </a:p>
          <a:p>
            <a:endParaRPr lang="fr-FR" sz="2000" dirty="0" smtClean="0"/>
          </a:p>
          <a:p>
            <a:r>
              <a:rPr lang="fr-FR" sz="2000" dirty="0" smtClean="0"/>
              <a:t>Un sac étanche pour contenir la trousse</a:t>
            </a:r>
            <a:r>
              <a:rPr lang="fr-FR" dirty="0" smtClean="0"/>
              <a:t>.</a:t>
            </a:r>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32856"/>
            <a:ext cx="8229600" cy="1143000"/>
          </a:xfrm>
        </p:spPr>
        <p:txBody>
          <a:bodyPr/>
          <a:lstStyle/>
          <a:p>
            <a:r>
              <a:rPr lang="fr-FR" dirty="0" smtClean="0"/>
              <a:t>     Avez-vous des questions ?</a:t>
            </a:r>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060848"/>
            <a:ext cx="8460432" cy="1512168"/>
          </a:xfrm>
        </p:spPr>
        <p:txBody>
          <a:bodyPr>
            <a:normAutofit/>
          </a:bodyPr>
          <a:lstStyle/>
          <a:p>
            <a:r>
              <a:rPr lang="fr-FR" dirty="0" smtClean="0"/>
              <a:t>Je vous remercie de votre           </a:t>
            </a:r>
            <a:r>
              <a:rPr lang="fr-FR" dirty="0" smtClean="0"/>
              <a:t>                 attention</a:t>
            </a:r>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
        <p:nvSpPr>
          <p:cNvPr id="5" name="ZoneTexte 4"/>
          <p:cNvSpPr txBox="1"/>
          <p:nvPr/>
        </p:nvSpPr>
        <p:spPr>
          <a:xfrm>
            <a:off x="3203848" y="5445224"/>
            <a:ext cx="3888432" cy="369332"/>
          </a:xfrm>
          <a:prstGeom prst="rect">
            <a:avLst/>
          </a:prstGeom>
          <a:noFill/>
        </p:spPr>
        <p:txBody>
          <a:bodyPr wrap="square" rtlCol="0">
            <a:spAutoFit/>
          </a:bodyPr>
          <a:lstStyle/>
          <a:p>
            <a:r>
              <a:rPr lang="fr-FR" i="1" dirty="0" smtClean="0"/>
              <a:t>Jacky </a:t>
            </a:r>
            <a:r>
              <a:rPr lang="fr-FR" i="1" dirty="0" err="1" smtClean="0"/>
              <a:t>Saloux</a:t>
            </a:r>
            <a:r>
              <a:rPr lang="fr-FR" i="1" dirty="0" smtClean="0"/>
              <a:t>    janvier 2019</a:t>
            </a:r>
            <a:endParaRPr lang="fr-FR" i="1"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88840"/>
            <a:ext cx="7772400" cy="432049"/>
          </a:xfrm>
        </p:spPr>
        <p:txBody>
          <a:bodyPr>
            <a:noAutofit/>
          </a:bodyPr>
          <a:lstStyle/>
          <a:p>
            <a:r>
              <a:rPr lang="fr-FR" sz="4000" dirty="0" smtClean="0"/>
              <a:t>LA CHAINE DES SECOURS</a:t>
            </a:r>
            <a:endParaRPr lang="fr-FR" sz="4000" dirty="0"/>
          </a:p>
        </p:txBody>
      </p:sp>
      <p:sp>
        <p:nvSpPr>
          <p:cNvPr id="3" name="Sous-titre 2"/>
          <p:cNvSpPr>
            <a:spLocks noGrp="1"/>
          </p:cNvSpPr>
          <p:nvPr>
            <p:ph type="subTitle" idx="1"/>
          </p:nvPr>
        </p:nvSpPr>
        <p:spPr>
          <a:xfrm>
            <a:off x="1403648" y="3789040"/>
            <a:ext cx="6400800" cy="1584176"/>
          </a:xfrm>
        </p:spPr>
        <p:txBody>
          <a:bodyPr/>
          <a:lstStyle/>
          <a:p>
            <a:r>
              <a:rPr lang="fr-FR" b="1" i="1" dirty="0"/>
              <a:t>La chaîne de secours est composée de plusieurs maillons tous indispensables à la prise en charge des victimes. </a:t>
            </a:r>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476672"/>
            <a:ext cx="7344816" cy="5688632"/>
          </a:xfrm>
          <a:prstGeom prst="rect">
            <a:avLst/>
          </a:prstGeom>
        </p:spPr>
        <p:txBody>
          <a:bodyPr wrap="square">
            <a:spAutoFit/>
          </a:bodyPr>
          <a:lstStyle/>
          <a:p>
            <a:r>
              <a:rPr lang="fr-FR" sz="2400" dirty="0">
                <a:solidFill>
                  <a:srgbClr val="FF0000"/>
                </a:solidFill>
              </a:rPr>
              <a:t>Ces maillons sont </a:t>
            </a:r>
            <a:r>
              <a:rPr lang="fr-FR" sz="2400" dirty="0" smtClean="0">
                <a:solidFill>
                  <a:srgbClr val="FF0000"/>
                </a:solidFill>
              </a:rPr>
              <a:t>:</a:t>
            </a:r>
          </a:p>
          <a:p>
            <a:endParaRPr lang="fr-FR" sz="2400" dirty="0"/>
          </a:p>
          <a:p>
            <a:r>
              <a:rPr lang="fr-FR" sz="2400" dirty="0"/>
              <a:t>la sécurité ou </a:t>
            </a:r>
            <a:r>
              <a:rPr lang="fr-FR" sz="2400" dirty="0" smtClean="0"/>
              <a:t>protection</a:t>
            </a:r>
          </a:p>
          <a:p>
            <a:endParaRPr lang="fr-FR" sz="2400" dirty="0"/>
          </a:p>
          <a:p>
            <a:r>
              <a:rPr lang="fr-FR" sz="2400" dirty="0"/>
              <a:t>l’alerte des services de </a:t>
            </a:r>
            <a:r>
              <a:rPr lang="fr-FR" sz="2400" dirty="0" smtClean="0"/>
              <a:t>secours</a:t>
            </a:r>
          </a:p>
          <a:p>
            <a:endParaRPr lang="fr-FR" sz="2400" dirty="0"/>
          </a:p>
          <a:p>
            <a:r>
              <a:rPr lang="fr-FR" sz="2400" dirty="0"/>
              <a:t>la réalisation des gestes de secours d’urgence par un </a:t>
            </a:r>
            <a:r>
              <a:rPr lang="fr-FR" sz="2400" dirty="0" smtClean="0"/>
              <a:t>témoin</a:t>
            </a:r>
          </a:p>
          <a:p>
            <a:endParaRPr lang="fr-FR" sz="2400" dirty="0"/>
          </a:p>
          <a:p>
            <a:r>
              <a:rPr lang="fr-FR" sz="2400" dirty="0"/>
              <a:t>la mise en œuvre des gestes de secours en </a:t>
            </a:r>
            <a:r>
              <a:rPr lang="fr-FR" sz="2400" dirty="0" smtClean="0"/>
              <a:t>équipe</a:t>
            </a:r>
          </a:p>
          <a:p>
            <a:endParaRPr lang="fr-FR" sz="2400" dirty="0"/>
          </a:p>
          <a:p>
            <a:r>
              <a:rPr lang="fr-FR" sz="2400" dirty="0"/>
              <a:t>la prise en charge médicale </a:t>
            </a:r>
            <a:r>
              <a:rPr lang="fr-FR" sz="2400" dirty="0" smtClean="0"/>
              <a:t>pré-hospitalière</a:t>
            </a:r>
          </a:p>
          <a:p>
            <a:endParaRPr lang="fr-FR" sz="2400" dirty="0"/>
          </a:p>
          <a:p>
            <a:r>
              <a:rPr lang="fr-FR" sz="2400" dirty="0"/>
              <a:t>la prise en charge hospitalière</a:t>
            </a:r>
          </a:p>
        </p:txBody>
      </p:sp>
      <p:pic>
        <p:nvPicPr>
          <p:cNvPr id="3"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descr="C:\Users\Jacky\Desktop\120603_212845 (1).jpg"/>
          <p:cNvPicPr>
            <a:picLocks noChangeAspect="1" noChangeArrowheads="1"/>
          </p:cNvPicPr>
          <p:nvPr/>
        </p:nvPicPr>
        <p:blipFill>
          <a:blip r:embed="rId2" cstate="print"/>
          <a:srcRect/>
          <a:stretch>
            <a:fillRect/>
          </a:stretch>
        </p:blipFill>
        <p:spPr bwMode="auto">
          <a:xfrm>
            <a:off x="-381000" y="0"/>
            <a:ext cx="9525000" cy="7162800"/>
          </a:xfrm>
          <a:prstGeom prst="rect">
            <a:avLst/>
          </a:prstGeom>
          <a:noFill/>
        </p:spPr>
      </p:pic>
      <p:pic>
        <p:nvPicPr>
          <p:cNvPr id="5" name="Picture 2" descr="C:\Users\Jacky\Desktop\clip_image002.jpg"/>
          <p:cNvPicPr>
            <a:picLocks noChangeAspect="1" noChangeArrowheads="1"/>
          </p:cNvPicPr>
          <p:nvPr/>
        </p:nvPicPr>
        <p:blipFill>
          <a:blip r:embed="rId3" cstate="print"/>
          <a:srcRect/>
          <a:stretch>
            <a:fillRect/>
          </a:stretch>
        </p:blipFill>
        <p:spPr bwMode="auto">
          <a:xfrm>
            <a:off x="7164288" y="6381328"/>
            <a:ext cx="1571625" cy="684659"/>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548680"/>
            <a:ext cx="3312368" cy="584775"/>
          </a:xfrm>
          <a:prstGeom prst="rect">
            <a:avLst/>
          </a:prstGeom>
          <a:noFill/>
        </p:spPr>
        <p:txBody>
          <a:bodyPr wrap="square" rtlCol="0">
            <a:spAutoFit/>
          </a:bodyPr>
          <a:lstStyle/>
          <a:p>
            <a:r>
              <a:rPr lang="fr-FR" sz="3200" b="1" i="1" dirty="0"/>
              <a:t>Son rôle : </a:t>
            </a:r>
            <a:endParaRPr lang="fr-FR" sz="3200" dirty="0"/>
          </a:p>
        </p:txBody>
      </p:sp>
      <p:sp>
        <p:nvSpPr>
          <p:cNvPr id="5" name="ZoneTexte 4"/>
          <p:cNvSpPr txBox="1"/>
          <p:nvPr/>
        </p:nvSpPr>
        <p:spPr>
          <a:xfrm>
            <a:off x="539552" y="1844824"/>
            <a:ext cx="3168352" cy="461665"/>
          </a:xfrm>
          <a:prstGeom prst="rect">
            <a:avLst/>
          </a:prstGeom>
          <a:noFill/>
        </p:spPr>
        <p:txBody>
          <a:bodyPr wrap="square" rtlCol="0">
            <a:spAutoFit/>
          </a:bodyPr>
          <a:lstStyle/>
          <a:p>
            <a:r>
              <a:rPr lang="fr-FR" sz="2400" b="1" dirty="0"/>
              <a:t>La sécurité</a:t>
            </a:r>
            <a:endParaRPr lang="fr-FR" sz="2400" dirty="0"/>
          </a:p>
        </p:txBody>
      </p:sp>
      <p:sp>
        <p:nvSpPr>
          <p:cNvPr id="7" name="ZoneTexte 6"/>
          <p:cNvSpPr txBox="1"/>
          <p:nvPr/>
        </p:nvSpPr>
        <p:spPr>
          <a:xfrm>
            <a:off x="755576" y="2420888"/>
            <a:ext cx="6768752" cy="1938992"/>
          </a:xfrm>
          <a:prstGeom prst="rect">
            <a:avLst/>
          </a:prstGeom>
          <a:noFill/>
        </p:spPr>
        <p:txBody>
          <a:bodyPr wrap="square" rtlCol="0">
            <a:spAutoFit/>
          </a:bodyPr>
          <a:lstStyle/>
          <a:p>
            <a:r>
              <a:rPr lang="fr-FR" sz="2000" dirty="0"/>
              <a:t>La sécurité des secouristes, de la victime et des témoins constitue le premier maillon de la chaîne des secours. </a:t>
            </a:r>
            <a:br>
              <a:rPr lang="fr-FR" sz="2000" dirty="0"/>
            </a:br>
            <a:endParaRPr lang="fr-FR" sz="2000" dirty="0"/>
          </a:p>
          <a:p>
            <a:r>
              <a:rPr lang="fr-FR" sz="2000" dirty="0"/>
              <a:t>Elle a pour rôle d’éviter la survenue d’un sur-accident, et par là même l’aggravation de l’état de la victime et/ou la survenue de nouvelles victimes.</a:t>
            </a:r>
          </a:p>
        </p:txBody>
      </p:sp>
      <p:sp>
        <p:nvSpPr>
          <p:cNvPr id="9" name="ZoneTexte 8"/>
          <p:cNvSpPr txBox="1"/>
          <p:nvPr/>
        </p:nvSpPr>
        <p:spPr>
          <a:xfrm>
            <a:off x="979984" y="5309592"/>
            <a:ext cx="7056784" cy="369332"/>
          </a:xfrm>
          <a:prstGeom prst="rect">
            <a:avLst/>
          </a:prstGeom>
          <a:noFill/>
        </p:spPr>
        <p:txBody>
          <a:bodyPr wrap="square" rtlCol="0">
            <a:spAutoFit/>
          </a:bodyPr>
          <a:lstStyle/>
          <a:p>
            <a:endParaRPr lang="fr-FR" dirty="0"/>
          </a:p>
        </p:txBody>
      </p:sp>
      <p:pic>
        <p:nvPicPr>
          <p:cNvPr id="6"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20688"/>
            <a:ext cx="6779096" cy="562074"/>
          </a:xfrm>
        </p:spPr>
        <p:txBody>
          <a:bodyPr>
            <a:noAutofit/>
          </a:bodyPr>
          <a:lstStyle/>
          <a:p>
            <a:r>
              <a:rPr lang="fr-FR" sz="2400" b="1" dirty="0"/>
              <a:t>L’alerte des services de secours</a:t>
            </a:r>
            <a:br>
              <a:rPr lang="fr-FR" sz="2400" b="1" dirty="0"/>
            </a:br>
            <a:endParaRPr lang="fr-FR" sz="2400" dirty="0"/>
          </a:p>
        </p:txBody>
      </p:sp>
      <p:sp>
        <p:nvSpPr>
          <p:cNvPr id="4" name="ZoneTexte 3"/>
          <p:cNvSpPr txBox="1"/>
          <p:nvPr/>
        </p:nvSpPr>
        <p:spPr>
          <a:xfrm>
            <a:off x="755576" y="908720"/>
            <a:ext cx="7632848" cy="5324535"/>
          </a:xfrm>
          <a:prstGeom prst="rect">
            <a:avLst/>
          </a:prstGeom>
          <a:noFill/>
        </p:spPr>
        <p:txBody>
          <a:bodyPr wrap="square" rtlCol="0">
            <a:spAutoFit/>
          </a:bodyPr>
          <a:lstStyle/>
          <a:p>
            <a:r>
              <a:rPr lang="fr-FR" sz="2000" dirty="0"/>
              <a:t>L’alerte immédiate aux services des secours d’urgence est indispensable pour que la prise en charge par des secouristes et/ou par une équipe médicalisée soit suffisamment précoce</a:t>
            </a:r>
            <a:r>
              <a:rPr lang="fr-FR" sz="2000" dirty="0" smtClean="0"/>
              <a:t>.</a:t>
            </a:r>
          </a:p>
          <a:p>
            <a:endParaRPr lang="fr-FR" sz="2000" dirty="0"/>
          </a:p>
          <a:p>
            <a:r>
              <a:rPr lang="fr-FR" sz="2000" dirty="0"/>
              <a:t>En France, les centres de réception et de traitement de l’alerte comme les centres de réception et de régulation des appels (CRRA) des SAMU, numéro 15, ou les centres de traitement de l’alerte (CTA) des sapeurs pompiers, numéro 18, reçoivent les appels d’urgence, localisent le lieux de l’alerte et de la détresse, puis décident en concertation des moyens matériels et personnels à dépêcher sur les lieux. Le numéro d’appel d’urgence européen 112 permet aussi de joindre ces centres</a:t>
            </a:r>
            <a:r>
              <a:rPr lang="fr-FR" sz="2000" dirty="0" smtClean="0"/>
              <a:t>.</a:t>
            </a:r>
            <a:r>
              <a:rPr lang="fr-FR" sz="2000" dirty="0"/>
              <a:t/>
            </a:r>
            <a:br>
              <a:rPr lang="fr-FR" sz="2000" dirty="0"/>
            </a:br>
            <a:endParaRPr lang="fr-FR" sz="2000" dirty="0"/>
          </a:p>
          <a:p>
            <a:r>
              <a:rPr lang="fr-FR" sz="2000" dirty="0"/>
              <a:t>Une alerte précoce, correcte et bien renseignée permet de gagner un temps précieux. </a:t>
            </a:r>
          </a:p>
        </p:txBody>
      </p:sp>
      <p:pic>
        <p:nvPicPr>
          <p:cNvPr id="5" name="Picture 2" descr="C:\Users\Jacky\Desktop\clip_image002.jpg"/>
          <p:cNvPicPr>
            <a:picLocks noChangeAspect="1" noChangeArrowheads="1"/>
          </p:cNvPicPr>
          <p:nvPr/>
        </p:nvPicPr>
        <p:blipFill>
          <a:blip r:embed="rId3" cstate="print"/>
          <a:srcRect/>
          <a:stretch>
            <a:fillRect/>
          </a:stretch>
        </p:blipFill>
        <p:spPr bwMode="auto">
          <a:xfrm>
            <a:off x="7092280" y="5805263"/>
            <a:ext cx="1571625" cy="576065"/>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576064"/>
          </a:xfrm>
        </p:spPr>
        <p:txBody>
          <a:bodyPr>
            <a:normAutofit/>
          </a:bodyPr>
          <a:lstStyle/>
          <a:p>
            <a:r>
              <a:rPr lang="fr-FR" sz="2400" b="1" dirty="0" smtClean="0"/>
              <a:t>                 Le </a:t>
            </a:r>
            <a:r>
              <a:rPr lang="fr-FR" sz="2400" b="1" dirty="0" smtClean="0"/>
              <a:t>message d’alerte</a:t>
            </a:r>
            <a:endParaRPr lang="fr-FR" sz="2400" b="1" dirty="0"/>
          </a:p>
        </p:txBody>
      </p:sp>
      <p:sp>
        <p:nvSpPr>
          <p:cNvPr id="4" name="ZoneTexte 3"/>
          <p:cNvSpPr txBox="1"/>
          <p:nvPr/>
        </p:nvSpPr>
        <p:spPr>
          <a:xfrm>
            <a:off x="971600" y="836712"/>
            <a:ext cx="7344816" cy="369332"/>
          </a:xfrm>
          <a:prstGeom prst="rect">
            <a:avLst/>
          </a:prstGeom>
          <a:noFill/>
        </p:spPr>
        <p:txBody>
          <a:bodyPr wrap="square" rtlCol="0">
            <a:spAutoFit/>
          </a:bodyPr>
          <a:lstStyle/>
          <a:p>
            <a:r>
              <a:rPr lang="fr-FR" b="1" i="1" dirty="0" smtClean="0">
                <a:solidFill>
                  <a:srgbClr val="FF0000"/>
                </a:solidFill>
              </a:rPr>
              <a:t>Donnez votre nom, et le numéro de téléphone d’où vous appelez.</a:t>
            </a:r>
            <a:endParaRPr lang="fr-FR" b="1" dirty="0">
              <a:solidFill>
                <a:srgbClr val="FF0000"/>
              </a:solidFill>
            </a:endParaRPr>
          </a:p>
        </p:txBody>
      </p:sp>
      <p:sp>
        <p:nvSpPr>
          <p:cNvPr id="5" name="ZoneTexte 4"/>
          <p:cNvSpPr txBox="1"/>
          <p:nvPr/>
        </p:nvSpPr>
        <p:spPr>
          <a:xfrm>
            <a:off x="971600" y="1412776"/>
            <a:ext cx="6048672" cy="646331"/>
          </a:xfrm>
          <a:prstGeom prst="rect">
            <a:avLst/>
          </a:prstGeom>
          <a:noFill/>
        </p:spPr>
        <p:txBody>
          <a:bodyPr wrap="square" rtlCol="0">
            <a:spAutoFit/>
          </a:bodyPr>
          <a:lstStyle/>
          <a:p>
            <a:r>
              <a:rPr lang="fr-FR" b="1" i="1" dirty="0" smtClean="0">
                <a:solidFill>
                  <a:srgbClr val="FF0000"/>
                </a:solidFill>
              </a:rPr>
              <a:t>Donnez l’adresse précise de l’endroit où vous vous trouvez. N’oubliez pas la commune.</a:t>
            </a:r>
            <a:endParaRPr lang="fr-FR" b="1" dirty="0">
              <a:solidFill>
                <a:srgbClr val="FF0000"/>
              </a:solidFill>
            </a:endParaRPr>
          </a:p>
        </p:txBody>
      </p:sp>
      <p:sp>
        <p:nvSpPr>
          <p:cNvPr id="6" name="ZoneTexte 5"/>
          <p:cNvSpPr txBox="1"/>
          <p:nvPr/>
        </p:nvSpPr>
        <p:spPr>
          <a:xfrm>
            <a:off x="971600" y="2060848"/>
            <a:ext cx="6120680" cy="923330"/>
          </a:xfrm>
          <a:prstGeom prst="rect">
            <a:avLst/>
          </a:prstGeom>
          <a:noFill/>
        </p:spPr>
        <p:txBody>
          <a:bodyPr wrap="square" rtlCol="0">
            <a:spAutoFit/>
          </a:bodyPr>
          <a:lstStyle/>
          <a:p>
            <a:r>
              <a:rPr lang="fr-FR" b="1" i="1" dirty="0" smtClean="0">
                <a:solidFill>
                  <a:srgbClr val="FF0000"/>
                </a:solidFill>
              </a:rPr>
              <a:t>Expliquez s’il s’agit d’un accident domestique, de la circulation, un malaise sur la voie publique, une personne malade </a:t>
            </a:r>
            <a:endParaRPr lang="fr-FR" b="1" dirty="0">
              <a:solidFill>
                <a:srgbClr val="FF0000"/>
              </a:solidFill>
            </a:endParaRPr>
          </a:p>
        </p:txBody>
      </p:sp>
      <p:sp>
        <p:nvSpPr>
          <p:cNvPr id="7" name="ZoneTexte 6"/>
          <p:cNvSpPr txBox="1"/>
          <p:nvPr/>
        </p:nvSpPr>
        <p:spPr>
          <a:xfrm>
            <a:off x="971600" y="2924944"/>
            <a:ext cx="7200800" cy="2308324"/>
          </a:xfrm>
          <a:prstGeom prst="rect">
            <a:avLst/>
          </a:prstGeom>
          <a:noFill/>
        </p:spPr>
        <p:txBody>
          <a:bodyPr wrap="square" rtlCol="0">
            <a:spAutoFit/>
          </a:bodyPr>
          <a:lstStyle/>
          <a:p>
            <a:r>
              <a:rPr lang="fr-FR" b="1" dirty="0" smtClean="0">
                <a:solidFill>
                  <a:srgbClr val="FF0000"/>
                </a:solidFill>
              </a:rPr>
              <a:t>le nombre de victimes</a:t>
            </a:r>
          </a:p>
          <a:p>
            <a:r>
              <a:rPr lang="fr-FR" b="1" dirty="0" smtClean="0"/>
              <a:t>leur sexe et âge approximatif</a:t>
            </a:r>
          </a:p>
          <a:p>
            <a:r>
              <a:rPr lang="fr-FR" b="1" dirty="0" smtClean="0">
                <a:solidFill>
                  <a:srgbClr val="FF0000"/>
                </a:solidFill>
              </a:rPr>
              <a:t>leur état apparent (parle, saigne, transpire, respire...) </a:t>
            </a:r>
            <a:r>
              <a:rPr lang="fr-FR" b="1" dirty="0" smtClean="0"/>
              <a:t>Essayez de ne pas utiliser de termes médicaux.</a:t>
            </a:r>
          </a:p>
          <a:p>
            <a:r>
              <a:rPr lang="fr-FR" b="1" dirty="0" smtClean="0"/>
              <a:t>leur position : debout, assis, couché sur le ventre, couché sur le dos, allongé sur le côté...</a:t>
            </a:r>
          </a:p>
          <a:p>
            <a:r>
              <a:rPr lang="fr-FR" b="1" dirty="0" smtClean="0">
                <a:solidFill>
                  <a:srgbClr val="FF0000"/>
                </a:solidFill>
              </a:rPr>
              <a:t>les gestes effectués et les mesures prises par vous-même ou par les tiers présents</a:t>
            </a:r>
            <a:endParaRPr lang="fr-FR" b="1" dirty="0">
              <a:solidFill>
                <a:srgbClr val="FF0000"/>
              </a:solidFill>
            </a:endParaRPr>
          </a:p>
        </p:txBody>
      </p:sp>
      <p:sp>
        <p:nvSpPr>
          <p:cNvPr id="8" name="ZoneTexte 7"/>
          <p:cNvSpPr txBox="1"/>
          <p:nvPr/>
        </p:nvSpPr>
        <p:spPr>
          <a:xfrm>
            <a:off x="899592" y="5229200"/>
            <a:ext cx="7272808" cy="923330"/>
          </a:xfrm>
          <a:prstGeom prst="rect">
            <a:avLst/>
          </a:prstGeom>
          <a:noFill/>
        </p:spPr>
        <p:txBody>
          <a:bodyPr wrap="square" rtlCol="0">
            <a:spAutoFit/>
          </a:bodyPr>
          <a:lstStyle/>
          <a:p>
            <a:r>
              <a:rPr lang="fr-FR" b="1" dirty="0" smtClean="0"/>
              <a:t>Précisez s’il y a des risques persistants Par</a:t>
            </a:r>
            <a:r>
              <a:rPr lang="fr-FR" b="1" i="1" dirty="0" smtClean="0"/>
              <a:t> </a:t>
            </a:r>
            <a:r>
              <a:rPr lang="fr-FR" b="1" i="1" dirty="0" smtClean="0">
                <a:solidFill>
                  <a:srgbClr val="FF0000"/>
                </a:solidFill>
              </a:rPr>
              <a:t>exemple un risque d’effondrement, d’incendie, d’explosion, de collision...</a:t>
            </a:r>
            <a:endParaRPr lang="fr-FR" b="1" dirty="0">
              <a:solidFill>
                <a:srgbClr val="FF0000"/>
              </a:solidFill>
            </a:endParaRPr>
          </a:p>
        </p:txBody>
      </p:sp>
      <p:sp>
        <p:nvSpPr>
          <p:cNvPr id="9" name="ZoneTexte 8"/>
          <p:cNvSpPr txBox="1"/>
          <p:nvPr/>
        </p:nvSpPr>
        <p:spPr>
          <a:xfrm>
            <a:off x="827584" y="6165304"/>
            <a:ext cx="7920880" cy="646331"/>
          </a:xfrm>
          <a:prstGeom prst="rect">
            <a:avLst/>
          </a:prstGeom>
          <a:noFill/>
        </p:spPr>
        <p:txBody>
          <a:bodyPr wrap="square" rtlCol="0">
            <a:spAutoFit/>
          </a:bodyPr>
          <a:lstStyle/>
          <a:p>
            <a:r>
              <a:rPr lang="fr-FR" b="1" dirty="0" smtClean="0"/>
              <a:t>Ne raccrochez pas le premier</a:t>
            </a:r>
            <a:r>
              <a:rPr lang="fr-FR" b="1" dirty="0" smtClean="0">
                <a:solidFill>
                  <a:srgbClr val="FF0000"/>
                </a:solidFill>
              </a:rPr>
              <a:t>. </a:t>
            </a:r>
            <a:r>
              <a:rPr lang="fr-FR" b="1" i="1" dirty="0" smtClean="0">
                <a:solidFill>
                  <a:srgbClr val="FF0000"/>
                </a:solidFill>
              </a:rPr>
              <a:t>Attendez les instructions du service de secours.</a:t>
            </a:r>
            <a:endParaRPr lang="fr-FR" b="1" dirty="0">
              <a:solidFill>
                <a:srgbClr val="FF0000"/>
              </a:solidFill>
            </a:endParaRPr>
          </a:p>
        </p:txBody>
      </p:sp>
      <p:pic>
        <p:nvPicPr>
          <p:cNvPr id="10" name="Picture 2" descr="C:\Users\Jacky\Desktop\clip_image002.jpg"/>
          <p:cNvPicPr>
            <a:picLocks noChangeAspect="1" noChangeArrowheads="1"/>
          </p:cNvPicPr>
          <p:nvPr/>
        </p:nvPicPr>
        <p:blipFill>
          <a:blip r:embed="rId2" cstate="print"/>
          <a:srcRect/>
          <a:stretch>
            <a:fillRect/>
          </a:stretch>
        </p:blipFill>
        <p:spPr bwMode="auto">
          <a:xfrm>
            <a:off x="7380312" y="5373216"/>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rgences.jpg"/>
          <p:cNvPicPr>
            <a:picLocks noChangeAspect="1" noChangeArrowheads="1"/>
          </p:cNvPicPr>
          <p:nvPr/>
        </p:nvPicPr>
        <p:blipFill>
          <a:blip r:embed="rId2" cstate="print"/>
          <a:srcRect/>
          <a:stretch>
            <a:fillRect/>
          </a:stretch>
        </p:blipFill>
        <p:spPr bwMode="auto">
          <a:xfrm>
            <a:off x="3131840" y="1628800"/>
            <a:ext cx="6012160" cy="4848225"/>
          </a:xfrm>
          <a:prstGeom prst="rect">
            <a:avLst/>
          </a:prstGeom>
          <a:noFill/>
        </p:spPr>
      </p:pic>
      <p:pic>
        <p:nvPicPr>
          <p:cNvPr id="3076" name="Picture 4" descr="112 (2).jpg"/>
          <p:cNvPicPr>
            <a:picLocks noChangeAspect="1" noChangeArrowheads="1"/>
          </p:cNvPicPr>
          <p:nvPr/>
        </p:nvPicPr>
        <p:blipFill>
          <a:blip r:embed="rId3" cstate="print"/>
          <a:srcRect/>
          <a:stretch>
            <a:fillRect/>
          </a:stretch>
        </p:blipFill>
        <p:spPr bwMode="auto">
          <a:xfrm>
            <a:off x="0" y="260649"/>
            <a:ext cx="4762500" cy="2232248"/>
          </a:xfrm>
          <a:prstGeom prst="rect">
            <a:avLst/>
          </a:prstGeom>
          <a:noFill/>
        </p:spPr>
      </p:pic>
      <p:pic>
        <p:nvPicPr>
          <p:cNvPr id="3078" name="Picture 6" descr="114.jpg"/>
          <p:cNvPicPr>
            <a:picLocks noChangeAspect="1" noChangeArrowheads="1"/>
          </p:cNvPicPr>
          <p:nvPr/>
        </p:nvPicPr>
        <p:blipFill>
          <a:blip r:embed="rId4" cstate="print"/>
          <a:srcRect/>
          <a:stretch>
            <a:fillRect/>
          </a:stretch>
        </p:blipFill>
        <p:spPr bwMode="auto">
          <a:xfrm>
            <a:off x="683568" y="4437112"/>
            <a:ext cx="2381250" cy="1514475"/>
          </a:xfrm>
          <a:prstGeom prst="rect">
            <a:avLst/>
          </a:prstGeom>
          <a:noFill/>
        </p:spPr>
      </p:pic>
      <p:pic>
        <p:nvPicPr>
          <p:cNvPr id="5" name="Picture 2" descr="C:\Users\Jacky\Desktop\clip_image002.jpg"/>
          <p:cNvPicPr>
            <a:picLocks noChangeAspect="1" noChangeArrowheads="1"/>
          </p:cNvPicPr>
          <p:nvPr/>
        </p:nvPicPr>
        <p:blipFill>
          <a:blip r:embed="rId5" cstate="print"/>
          <a:srcRect/>
          <a:stretch>
            <a:fillRect/>
          </a:stretch>
        </p:blipFill>
        <p:spPr bwMode="auto">
          <a:xfrm>
            <a:off x="7308304" y="6029325"/>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20688"/>
            <a:ext cx="8183880" cy="1051560"/>
          </a:xfrm>
        </p:spPr>
        <p:txBody>
          <a:bodyPr>
            <a:normAutofit fontScale="90000"/>
          </a:bodyPr>
          <a:lstStyle/>
          <a:p>
            <a:r>
              <a:rPr lang="fr-FR" b="1" dirty="0"/>
              <a:t>Les gestes de secours d’urgence</a:t>
            </a:r>
            <a:br>
              <a:rPr lang="fr-FR" b="1" dirty="0"/>
            </a:br>
            <a:endParaRPr lang="fr-FR" dirty="0"/>
          </a:p>
        </p:txBody>
      </p:sp>
      <p:sp>
        <p:nvSpPr>
          <p:cNvPr id="3" name="Espace réservé du contenu 2"/>
          <p:cNvSpPr>
            <a:spLocks noGrp="1"/>
          </p:cNvSpPr>
          <p:nvPr>
            <p:ph idx="1"/>
          </p:nvPr>
        </p:nvSpPr>
        <p:spPr>
          <a:xfrm>
            <a:off x="502920" y="1772816"/>
            <a:ext cx="8183880" cy="3672408"/>
          </a:xfrm>
        </p:spPr>
        <p:txBody>
          <a:bodyPr>
            <a:normAutofit fontScale="85000" lnSpcReduction="20000"/>
          </a:bodyPr>
          <a:lstStyle/>
          <a:p>
            <a:r>
              <a:rPr lang="fr-FR" dirty="0"/>
              <a:t>La mise en œuvre par les premiers témoins des gestes de secours d’urgence comme ceux de la </a:t>
            </a:r>
            <a:r>
              <a:rPr lang="fr-FR" dirty="0">
                <a:solidFill>
                  <a:srgbClr val="FF0000"/>
                </a:solidFill>
              </a:rPr>
              <a:t>réanimation </a:t>
            </a:r>
            <a:r>
              <a:rPr lang="fr-FR" dirty="0" err="1">
                <a:solidFill>
                  <a:srgbClr val="FF0000"/>
                </a:solidFill>
              </a:rPr>
              <a:t>cardio</a:t>
            </a:r>
            <a:r>
              <a:rPr lang="fr-FR" dirty="0">
                <a:solidFill>
                  <a:srgbClr val="FF0000"/>
                </a:solidFill>
              </a:rPr>
              <a:t> pulmonaire (RCP), </a:t>
            </a:r>
            <a:r>
              <a:rPr lang="fr-FR" dirty="0"/>
              <a:t>améliore les chances de survie des victimes</a:t>
            </a:r>
            <a:r>
              <a:rPr lang="fr-FR" dirty="0" smtClean="0"/>
              <a:t>.</a:t>
            </a:r>
          </a:p>
          <a:p>
            <a:r>
              <a:rPr lang="fr-FR" dirty="0" smtClean="0"/>
              <a:t> </a:t>
            </a:r>
          </a:p>
          <a:p>
            <a:r>
              <a:rPr lang="fr-FR" dirty="0" smtClean="0"/>
              <a:t>Ils </a:t>
            </a:r>
            <a:r>
              <a:rPr lang="fr-FR" dirty="0"/>
              <a:t>permettent de les maintenir en vie ou d’éviter l’aggravation de leur état avant l’arrivée des équipes de secours ou de l’équipe médicale de réanimation pré-hospitalière. </a:t>
            </a:r>
            <a:r>
              <a:rPr lang="fr-FR" dirty="0" smtClean="0"/>
              <a:t/>
            </a:r>
            <a:br>
              <a:rPr lang="fr-FR" dirty="0" smtClean="0"/>
            </a:br>
            <a:r>
              <a:rPr lang="fr-FR" dirty="0" smtClean="0"/>
              <a:t/>
            </a:r>
            <a:br>
              <a:rPr lang="fr-FR" dirty="0" smtClean="0"/>
            </a:br>
            <a:endParaRPr lang="fr-FR" dirty="0"/>
          </a:p>
        </p:txBody>
      </p:sp>
      <p:pic>
        <p:nvPicPr>
          <p:cNvPr id="4" name="Picture 2" descr="C:\Users\Jacky\Desktop\clip_image002.jpg"/>
          <p:cNvPicPr>
            <a:picLocks noChangeAspect="1" noChangeArrowheads="1"/>
          </p:cNvPicPr>
          <p:nvPr/>
        </p:nvPicPr>
        <p:blipFill>
          <a:blip r:embed="rId2" cstate="print"/>
          <a:srcRect/>
          <a:stretch>
            <a:fillRect/>
          </a:stretch>
        </p:blipFill>
        <p:spPr bwMode="auto">
          <a:xfrm>
            <a:off x="7092280" y="5661248"/>
            <a:ext cx="1571625" cy="828675"/>
          </a:xfrm>
          <a:prstGeom prst="rect">
            <a:avLst/>
          </a:prstGeom>
          <a:noFill/>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128</TotalTime>
  <Words>510</Words>
  <Application>Microsoft Office PowerPoint</Application>
  <PresentationFormat>Affichage à l'écran (4:3)</PresentationFormat>
  <Paragraphs>76</Paragraphs>
  <Slides>17</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Aspect</vt:lpstr>
      <vt:lpstr>Document</vt:lpstr>
      <vt:lpstr>Conduite à tenir face aux incidents et accidents</vt:lpstr>
      <vt:lpstr>LA CHAINE DES SECOURS</vt:lpstr>
      <vt:lpstr>Diapositive 3</vt:lpstr>
      <vt:lpstr>Diapositive 4</vt:lpstr>
      <vt:lpstr>Diapositive 5</vt:lpstr>
      <vt:lpstr>L’alerte des services de secours </vt:lpstr>
      <vt:lpstr>                 Le message d’alerte</vt:lpstr>
      <vt:lpstr>Diapositive 8</vt:lpstr>
      <vt:lpstr>Les gestes de secours d’urgence </vt:lpstr>
      <vt:lpstr>Conduite à tenir systématique</vt:lpstr>
      <vt:lpstr>Diapositive 11</vt:lpstr>
      <vt:lpstr>La trousse de secours du randonneur doit contenir ... </vt:lpstr>
      <vt:lpstr>Diapositive 13</vt:lpstr>
      <vt:lpstr>Diapositive 14</vt:lpstr>
      <vt:lpstr>Diapositive 15</vt:lpstr>
      <vt:lpstr>     Avez-vous des questions ?</vt:lpstr>
      <vt:lpstr>Je vous remercie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CHAINE DES SECOURS</dc:title>
  <dc:creator>Jacky</dc:creator>
  <cp:lastModifiedBy>Jacky</cp:lastModifiedBy>
  <cp:revision>77</cp:revision>
  <dcterms:created xsi:type="dcterms:W3CDTF">2019-01-08T08:44:29Z</dcterms:created>
  <dcterms:modified xsi:type="dcterms:W3CDTF">2019-01-18T12:36:24Z</dcterms:modified>
</cp:coreProperties>
</file>